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407" r:id="rId3"/>
    <p:sldId id="366" r:id="rId4"/>
    <p:sldId id="416" r:id="rId5"/>
    <p:sldId id="417" r:id="rId6"/>
    <p:sldId id="402" r:id="rId7"/>
    <p:sldId id="408" r:id="rId8"/>
    <p:sldId id="370" r:id="rId9"/>
    <p:sldId id="367" r:id="rId10"/>
    <p:sldId id="385" r:id="rId11"/>
    <p:sldId id="383" r:id="rId12"/>
    <p:sldId id="373" r:id="rId13"/>
    <p:sldId id="409" r:id="rId14"/>
    <p:sldId id="371" r:id="rId15"/>
    <p:sldId id="410" r:id="rId16"/>
    <p:sldId id="376" r:id="rId17"/>
    <p:sldId id="378" r:id="rId18"/>
    <p:sldId id="379" r:id="rId19"/>
    <p:sldId id="380" r:id="rId20"/>
    <p:sldId id="389" r:id="rId21"/>
    <p:sldId id="412" r:id="rId22"/>
    <p:sldId id="391" r:id="rId23"/>
    <p:sldId id="392" r:id="rId24"/>
    <p:sldId id="414" r:id="rId25"/>
    <p:sldId id="393" r:id="rId26"/>
    <p:sldId id="41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99"/>
    <a:srgbClr val="10398A"/>
    <a:srgbClr val="FF9933"/>
    <a:srgbClr val="1333B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2" autoAdjust="0"/>
    <p:restoredTop sz="66247" autoAdjust="0"/>
  </p:normalViewPr>
  <p:slideViewPr>
    <p:cSldViewPr snapToGrid="0">
      <p:cViewPr>
        <p:scale>
          <a:sx n="64" d="100"/>
          <a:sy n="64" d="100"/>
        </p:scale>
        <p:origin x="-2148" y="-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7CC86-06CA-4BC4-AA3A-6FC1F69F5DFD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7E432-4D9D-4740-BBD7-75EBBA465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748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6CC71-8F16-4C98-8310-F8172D2812F2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AB4CD-74DB-4331-8D81-F9DAC7F44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9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960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06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06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06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594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923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651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65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651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5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29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06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AB4CD-74DB-4331-8D81-F9DAC7F448A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0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0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5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01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owerpoint curv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7" y="1852618"/>
            <a:ext cx="12194117" cy="500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1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3" y="579438"/>
            <a:ext cx="11049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284" y="3141663"/>
            <a:ext cx="10363200" cy="10668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April 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/>
              <a:t>2012</a:t>
            </a:r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52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56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8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0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23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6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7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6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5B5D-D627-4416-8751-0386CA7A549C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B9FE3-7BF5-4296-85C4-482811F7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09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legislation.gov.uk/uksi/2014/3141/contents/made" TargetMode="External"/><Relationship Id="rId7" Type="http://schemas.openxmlformats.org/officeDocument/2006/relationships/hyperlink" Target="http://ec.europa.eu/justice/criminal/recognition-decision/confiscation/index_en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jn-crimjust.europa.eu/ejn/libcategories.aspx?Id=34" TargetMode="External"/><Relationship Id="rId5" Type="http://schemas.openxmlformats.org/officeDocument/2006/relationships/hyperlink" Target="http://www.ejn-crimjust.europa.eu/ejn/libcategories.aspx?Id=24" TargetMode="External"/><Relationship Id="rId4" Type="http://schemas.openxmlformats.org/officeDocument/2006/relationships/hyperlink" Target="http://www.legislation.gov.uk/uksi/2014/3191/contents/ma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12688" y="2923083"/>
            <a:ext cx="9645651" cy="2218543"/>
          </a:xfrm>
        </p:spPr>
        <p:txBody>
          <a:bodyPr>
            <a:normAutofit fontScale="90000"/>
          </a:bodyPr>
          <a:lstStyle/>
          <a:p>
            <a:r>
              <a:rPr lang="en-GB" sz="6100" b="1" dirty="0" smtClean="0"/>
              <a:t>Mutual recognition of restraint and confiscation orders in the EU</a:t>
            </a:r>
            <a:r>
              <a:rPr lang="en-GB" sz="5400" b="1" dirty="0" smtClean="0"/>
              <a:t/>
            </a:r>
            <a:br>
              <a:rPr lang="en-GB" sz="5400" b="1" dirty="0" smtClean="0"/>
            </a:br>
            <a:endParaRPr lang="en-GB" sz="5400" b="1" dirty="0" smtClean="0"/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9084038" y="5062892"/>
            <a:ext cx="3107961" cy="179510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David Trovato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CPS Proceeds of Crime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ECLA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&amp; IALS Seminar                   7 December 2015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184" y="2368444"/>
            <a:ext cx="10178322" cy="38974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POCA restraint and confiscation orders (Reg.5)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CJA 1988 and DTA 1994 Orders (Reg.19)</a:t>
            </a:r>
          </a:p>
          <a:p>
            <a:endParaRPr lang="en-US" sz="3200" dirty="0" smtClean="0"/>
          </a:p>
          <a:p>
            <a:r>
              <a:rPr lang="en-US" sz="3200" dirty="0" smtClean="0"/>
              <a:t>Existing restraint </a:t>
            </a:r>
            <a:r>
              <a:rPr lang="en-US" sz="3200" dirty="0"/>
              <a:t>or confiscation </a:t>
            </a:r>
            <a:r>
              <a:rPr lang="en-US" sz="3200" dirty="0" smtClean="0"/>
              <a:t>orders? </a:t>
            </a:r>
          </a:p>
          <a:p>
            <a:pPr lvl="1"/>
            <a:r>
              <a:rPr lang="en-US" sz="2800" i="1" dirty="0" smtClean="0"/>
              <a:t>Crown Court may make certificate if it ”makes” a domestic order (6(2)/11(2)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20386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  <a:cs typeface="Arial" panose="020B0604020202020204" pitchFamily="34" charset="0"/>
              </a:rPr>
              <a:t>“Domestic restraint order” / </a:t>
            </a:r>
          </a:p>
          <a:p>
            <a:pPr algn="ctr"/>
            <a:r>
              <a:rPr lang="en-GB" sz="4800" b="1" dirty="0" smtClean="0">
                <a:latin typeface="+mn-lt"/>
                <a:cs typeface="Arial" panose="020B0604020202020204" pitchFamily="34" charset="0"/>
              </a:rPr>
              <a:t>“domestic confiscation order”</a:t>
            </a:r>
            <a:endParaRPr lang="en-GB" sz="48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Picture 4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2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1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229" y="530021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“In relation to property”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997" y="2305310"/>
            <a:ext cx="8829207" cy="355584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Are domestic orders made </a:t>
            </a:r>
            <a:r>
              <a:rPr lang="en-GB" sz="3200" b="1" dirty="0" smtClean="0"/>
              <a:t>in relation </a:t>
            </a:r>
            <a:r>
              <a:rPr lang="en-GB" sz="3200" dirty="0" smtClean="0"/>
              <a:t>to property?</a:t>
            </a:r>
          </a:p>
          <a:p>
            <a:r>
              <a:rPr lang="en-GB" sz="3200" dirty="0" smtClean="0"/>
              <a:t>Effect </a:t>
            </a:r>
            <a:r>
              <a:rPr lang="en-GB" sz="3200" dirty="0"/>
              <a:t>of in </a:t>
            </a:r>
            <a:r>
              <a:rPr lang="en-GB" sz="3200" dirty="0" err="1"/>
              <a:t>personam</a:t>
            </a:r>
            <a:r>
              <a:rPr lang="en-GB" sz="3200" dirty="0"/>
              <a:t>, </a:t>
            </a:r>
            <a:r>
              <a:rPr lang="en-GB" sz="3200" dirty="0" smtClean="0"/>
              <a:t>value-based </a:t>
            </a:r>
            <a:r>
              <a:rPr lang="en-GB" sz="3200" dirty="0"/>
              <a:t>system </a:t>
            </a:r>
            <a:endParaRPr lang="en-GB" sz="3200" dirty="0" smtClean="0"/>
          </a:p>
          <a:p>
            <a:r>
              <a:rPr lang="en-GB" sz="3200" dirty="0" smtClean="0"/>
              <a:t>Flexible approach by the courts? </a:t>
            </a:r>
            <a:endParaRPr lang="en-GB" sz="3200" dirty="0"/>
          </a:p>
        </p:txBody>
      </p:sp>
      <p:pic>
        <p:nvPicPr>
          <p:cNvPr id="4" name="Picture 3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2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7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“Proceeds of an offence”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134" y="2005505"/>
            <a:ext cx="9277861" cy="435032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800" b="1" dirty="0"/>
              <a:t>Regulation 3(2)(c</a:t>
            </a:r>
            <a:r>
              <a:rPr lang="en-GB" sz="3800" b="1" dirty="0" smtClean="0"/>
              <a:t>):</a:t>
            </a:r>
          </a:p>
          <a:p>
            <a:pPr marL="0" indent="0">
              <a:lnSpc>
                <a:spcPct val="110000"/>
              </a:lnSpc>
              <a:buNone/>
            </a:pPr>
            <a:endParaRPr lang="en-GB" sz="33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3300" dirty="0" smtClean="0"/>
              <a:t>(</a:t>
            </a:r>
            <a:r>
              <a:rPr lang="en-GB" sz="3300" dirty="0"/>
              <a:t>c) the proceeds of an offence or criminal conduct includes a reference to—</a:t>
            </a:r>
          </a:p>
          <a:p>
            <a:pPr marL="457200" marR="1090" lvl="1" indent="0" algn="just">
              <a:lnSpc>
                <a:spcPct val="110000"/>
              </a:lnSpc>
              <a:buNone/>
            </a:pPr>
            <a:r>
              <a:rPr lang="en-GB" sz="3300" dirty="0"/>
              <a:t>(</a:t>
            </a:r>
            <a:r>
              <a:rPr lang="en-GB" sz="3300" dirty="0" err="1"/>
              <a:t>i</a:t>
            </a:r>
            <a:r>
              <a:rPr lang="en-GB" sz="3300" dirty="0"/>
              <a:t>) any property which wholly or partly, and directly or indirectly, represents the proceeds of an offence (including payments or other rewards in connection with the commission of an offence); and</a:t>
            </a:r>
          </a:p>
          <a:p>
            <a:pPr marL="457200" marR="1090" lvl="1" indent="0" algn="just">
              <a:lnSpc>
                <a:spcPct val="110000"/>
              </a:lnSpc>
              <a:buNone/>
            </a:pPr>
            <a:r>
              <a:rPr lang="en-GB" sz="3300" dirty="0"/>
              <a:t>(ii) </a:t>
            </a:r>
            <a:r>
              <a:rPr lang="en-GB" sz="3300" b="1" u="sng" dirty="0"/>
              <a:t>any property which is the equivalent to the full value or part of the value of the property specified in paragraph (</a:t>
            </a:r>
            <a:r>
              <a:rPr lang="en-GB" sz="3300" b="1" u="sng" dirty="0" err="1"/>
              <a:t>i</a:t>
            </a:r>
            <a:r>
              <a:rPr lang="en-GB" sz="3300" b="1" u="sng" dirty="0"/>
              <a:t>).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3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1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23000">
              <a:schemeClr val="accent5">
                <a:lumMod val="75000"/>
                <a:shade val="67500"/>
                <a:satMod val="115000"/>
              </a:schemeClr>
            </a:gs>
            <a:gs pos="58000">
              <a:schemeClr val="accent5">
                <a:lumMod val="75000"/>
                <a:shade val="100000"/>
                <a:satMod val="11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13" y="2008682"/>
            <a:ext cx="8594361" cy="2683239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PROCESS: OVERSEAS ORDERS </a:t>
            </a:r>
            <a:b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05479"/>
              </p:ext>
            </p:extLst>
          </p:nvPr>
        </p:nvGraphicFramePr>
        <p:xfrm>
          <a:off x="-476269" y="-277792"/>
          <a:ext cx="12933095" cy="7480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Acrobat Document" r:id="rId3" imgW="8019882" imgH="5667062" progId="AcroExch.Document.7">
                  <p:embed/>
                </p:oleObj>
              </mc:Choice>
              <mc:Fallback>
                <p:oleObj name="Acrobat Document" r:id="rId3" imgW="8019882" imgH="5667062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476269" y="-277792"/>
                        <a:ext cx="12933095" cy="74805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-464695" y="-209863"/>
            <a:ext cx="12921521" cy="1184223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Overseas Orders – Process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5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5594" y="0"/>
            <a:ext cx="1416406" cy="99211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6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23000">
              <a:schemeClr val="accent5">
                <a:lumMod val="75000"/>
                <a:shade val="67500"/>
                <a:satMod val="115000"/>
              </a:schemeClr>
            </a:gs>
            <a:gs pos="58000">
              <a:schemeClr val="accent5">
                <a:lumMod val="75000"/>
                <a:shade val="100000"/>
                <a:satMod val="11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13" y="2008682"/>
            <a:ext cx="8594361" cy="2683239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REFUSAL &amp; POSTPONEMENT </a:t>
            </a:r>
            <a:b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18545" y="1963714"/>
            <a:ext cx="7105336" cy="4512038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Incomplete / no certificate (R/C)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Statutory time bars (R/C)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Immunity / privilege (R/C)</a:t>
            </a:r>
          </a:p>
          <a:p>
            <a:pPr lvl="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dual criminality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Property already confiscated (C)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Third party rights (C)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Certain absconders (C)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“Cultural” assets (C)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Extended powers of confiscation (C)</a:t>
            </a:r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349114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Refusal – Framework Decisions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2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2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3633" y="2038660"/>
            <a:ext cx="7929798" cy="4107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 smtClean="0"/>
              <a:t>Restraint </a:t>
            </a:r>
            <a:r>
              <a:rPr lang="en-GB" sz="3200" dirty="0" smtClean="0"/>
              <a:t>(Reg</a:t>
            </a:r>
            <a:r>
              <a:rPr lang="en-GB" sz="3200" dirty="0"/>
              <a:t>.</a:t>
            </a:r>
            <a:r>
              <a:rPr lang="en-GB" sz="3200" dirty="0" smtClean="0"/>
              <a:t> </a:t>
            </a:r>
            <a:r>
              <a:rPr lang="en-GB" sz="3200" dirty="0"/>
              <a:t>9(5))</a:t>
            </a:r>
          </a:p>
          <a:p>
            <a:pPr marL="0" indent="0">
              <a:buNone/>
            </a:pPr>
            <a:r>
              <a:rPr lang="en-GB" sz="3200" dirty="0" smtClean="0"/>
              <a:t>Can </a:t>
            </a:r>
            <a:r>
              <a:rPr lang="en-GB" sz="3200" b="1" dirty="0" smtClean="0"/>
              <a:t>only</a:t>
            </a:r>
            <a:r>
              <a:rPr lang="en-GB" sz="3200" dirty="0" smtClean="0"/>
              <a:t> </a:t>
            </a:r>
            <a:r>
              <a:rPr lang="en-GB" sz="3200" dirty="0"/>
              <a:t>refuse where giving effect would be: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impossible </a:t>
            </a:r>
            <a:r>
              <a:rPr lang="en-GB" sz="3200" dirty="0"/>
              <a:t>as a result of </a:t>
            </a:r>
            <a:r>
              <a:rPr lang="en-GB" sz="3200" b="1" dirty="0" smtClean="0"/>
              <a:t>immunity</a:t>
            </a:r>
            <a:r>
              <a:rPr lang="en-GB" sz="3200" dirty="0" smtClean="0"/>
              <a:t>, or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incompatible </a:t>
            </a:r>
            <a:r>
              <a:rPr lang="en-GB" sz="3200" dirty="0"/>
              <a:t>with </a:t>
            </a:r>
            <a:r>
              <a:rPr lang="en-GB" sz="3200" b="1" dirty="0"/>
              <a:t>Convention rights</a:t>
            </a:r>
            <a:r>
              <a:rPr lang="en-GB" sz="3200" dirty="0"/>
              <a:t> </a:t>
            </a:r>
            <a:endParaRPr lang="en-GB" sz="3200" dirty="0" smtClean="0"/>
          </a:p>
          <a:p>
            <a:endParaRPr lang="en-GB" sz="3200" dirty="0" smtClean="0"/>
          </a:p>
          <a:p>
            <a:pPr marL="0" indent="0">
              <a:buNone/>
            </a:pPr>
            <a:r>
              <a:rPr lang="en-GB" sz="3200" u="sng" dirty="0" smtClean="0"/>
              <a:t>Confiscation</a:t>
            </a:r>
            <a:r>
              <a:rPr lang="en-GB" sz="3200" dirty="0" smtClean="0"/>
              <a:t> (Reg. (14(4</a:t>
            </a:r>
            <a:r>
              <a:rPr lang="en-GB" sz="3200" dirty="0"/>
              <a:t>))</a:t>
            </a:r>
          </a:p>
          <a:p>
            <a:pPr marL="0" indent="0">
              <a:buNone/>
            </a:pPr>
            <a:r>
              <a:rPr lang="en-GB" sz="3200" dirty="0"/>
              <a:t>A</a:t>
            </a:r>
            <a:r>
              <a:rPr lang="en-GB" sz="3200" dirty="0" smtClean="0"/>
              <a:t>s </a:t>
            </a:r>
            <a:r>
              <a:rPr lang="en-GB" sz="3200" dirty="0"/>
              <a:t>per </a:t>
            </a:r>
            <a:r>
              <a:rPr lang="en-GB" sz="3200" dirty="0" smtClean="0"/>
              <a:t>restraint, </a:t>
            </a:r>
            <a:r>
              <a:rPr lang="en-GB" sz="3200" dirty="0"/>
              <a:t>or </a:t>
            </a:r>
            <a:r>
              <a:rPr lang="en-GB" sz="3200" b="1" dirty="0"/>
              <a:t>statute </a:t>
            </a:r>
            <a:r>
              <a:rPr lang="en-GB" sz="3200" b="1" dirty="0" smtClean="0"/>
              <a:t>barred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349114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Refusal – Regulations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3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22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072" y="2023671"/>
            <a:ext cx="9263923" cy="413728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00000"/>
              </a:lnSpc>
            </a:pPr>
            <a:r>
              <a:rPr lang="en-GB" sz="5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ot </a:t>
            </a:r>
            <a:r>
              <a:rPr lang="en-GB" sz="5800" dirty="0">
                <a:latin typeface="Arial" panose="020B0604020202020204" pitchFamily="34" charset="0"/>
                <a:cs typeface="Arial" panose="020B0604020202020204" pitchFamily="34" charset="0"/>
              </a:rPr>
              <a:t>an express ground </a:t>
            </a: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for refusal under the </a:t>
            </a:r>
            <a:r>
              <a:rPr lang="en-GB" sz="5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5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GB" sz="5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</a:t>
            </a:r>
            <a:r>
              <a:rPr lang="en-GB" sz="5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800" dirty="0">
                <a:latin typeface="Arial" panose="020B0604020202020204" pitchFamily="34" charset="0"/>
                <a:cs typeface="Arial" panose="020B0604020202020204" pitchFamily="34" charset="0"/>
              </a:rPr>
              <a:t>9(1</a:t>
            </a: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endParaRPr lang="en-GB" sz="5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endParaRPr lang="en-GB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GB" sz="4200" i="1" dirty="0">
                <a:latin typeface="Arial" panose="020B0604020202020204" pitchFamily="34" charset="0"/>
                <a:cs typeface="Arial" panose="020B0604020202020204" pitchFamily="34" charset="0"/>
              </a:rPr>
              <a:t>“…where the Crown Court receives a copy of an </a:t>
            </a:r>
            <a:r>
              <a:rPr lang="en-GB" sz="4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overseas restraint order </a:t>
            </a:r>
            <a:r>
              <a:rPr lang="en-GB" sz="4200" i="1" dirty="0">
                <a:latin typeface="Arial" panose="020B0604020202020204" pitchFamily="34" charset="0"/>
                <a:cs typeface="Arial" panose="020B0604020202020204" pitchFamily="34" charset="0"/>
              </a:rPr>
              <a:t>sent by the relevant prosecutor </a:t>
            </a:r>
            <a:r>
              <a:rPr lang="en-GB" sz="4200" b="1" i="1" dirty="0">
                <a:latin typeface="Arial" panose="020B0604020202020204" pitchFamily="34" charset="0"/>
                <a:cs typeface="Arial" panose="020B0604020202020204" pitchFamily="34" charset="0"/>
              </a:rPr>
              <a:t>in accordance with regulation 8</a:t>
            </a:r>
            <a:r>
              <a:rPr lang="en-GB" sz="4200" i="1" dirty="0">
                <a:latin typeface="Arial" panose="020B0604020202020204" pitchFamily="34" charset="0"/>
                <a:cs typeface="Arial" panose="020B0604020202020204" pitchFamily="34" charset="0"/>
              </a:rPr>
              <a:t>, the Court must consider giving effect to the order</a:t>
            </a:r>
            <a:r>
              <a:rPr lang="en-GB" sz="4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…” </a:t>
            </a:r>
            <a:r>
              <a:rPr lang="en-GB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[see also 14(1) for overseas confiscation orders]</a:t>
            </a:r>
          </a:p>
          <a:p>
            <a:pPr marL="457200" lvl="1" indent="0" algn="just">
              <a:lnSpc>
                <a:spcPct val="100000"/>
              </a:lnSpc>
              <a:buNone/>
            </a:pPr>
            <a:endParaRPr lang="en-GB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Also NB prosecutor may fill in “gaps” in certificate with information held (</a:t>
            </a:r>
            <a:r>
              <a:rPr lang="en-GB" sz="5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GB" sz="5800" dirty="0" smtClean="0">
                <a:latin typeface="Arial" panose="020B0604020202020204" pitchFamily="34" charset="0"/>
                <a:cs typeface="Arial" panose="020B0604020202020204" pitchFamily="34" charset="0"/>
              </a:rPr>
              <a:t> 8(5);13(6))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5800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sz="33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349114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Refusal – Incomplete certificates?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3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0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157" y="2038663"/>
            <a:ext cx="9868526" cy="4467067"/>
          </a:xfrm>
        </p:spPr>
        <p:txBody>
          <a:bodyPr>
            <a:normAutofit/>
          </a:bodyPr>
          <a:lstStyle/>
          <a:p>
            <a:r>
              <a:rPr lang="en-GB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Zakrzewski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2013] UKSC 2; [2013] 1 WLR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Validity of EAW depended on whether particulars were provided,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whether correct.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Two safeguards against unjustified extradition:</a:t>
            </a:r>
          </a:p>
          <a:p>
            <a:pPr marL="1371600" lvl="1" indent="-914400">
              <a:buFont typeface="+mj-lt"/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presumption that MS can be trusted</a:t>
            </a:r>
          </a:p>
          <a:p>
            <a:pPr marL="1371600" lvl="1" indent="-914400">
              <a:buFont typeface="+mj-lt"/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exceptional jurisdiction of abuse of process 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349114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Refusal – Errors in certificate?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3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6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5974" y="2336730"/>
            <a:ext cx="7779895" cy="34644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Legal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Process: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omestic orders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Process: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verseas orders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Refusal and postponement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Affected parties</a:t>
            </a:r>
            <a:endParaRPr lang="en-GB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Practical issues</a:t>
            </a:r>
          </a:p>
          <a:p>
            <a:pPr marL="0" indent="0">
              <a:buNone/>
            </a:pPr>
            <a:endParaRPr lang="en-GB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1424066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GB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3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0"/>
            <a:ext cx="1595006" cy="142406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49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05" y="1867051"/>
            <a:ext cx="6071017" cy="436485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 Decisions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Prejudice investigation (R)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Already restrained (R)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Already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subject to other order (R)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Over-recovery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Affected party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rights (C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Prejudice criminal proceedings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Already subject to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conf. proceedings (C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Translate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order (C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30453" y="1867051"/>
            <a:ext cx="5261548" cy="4169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Regulations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Prejudice investigation (R/C)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Already restrained (R)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Over recovery (C)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Affected party rights (C)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1349114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Postponement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2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5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23000">
              <a:schemeClr val="accent5">
                <a:lumMod val="75000"/>
                <a:shade val="67500"/>
                <a:satMod val="115000"/>
              </a:schemeClr>
            </a:gs>
            <a:gs pos="58000">
              <a:schemeClr val="accent5">
                <a:lumMod val="75000"/>
                <a:shade val="100000"/>
                <a:satMod val="11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13" y="2008682"/>
            <a:ext cx="8594361" cy="2683239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AFFECTED PARTIES</a:t>
            </a:r>
            <a:b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976" y="2097756"/>
            <a:ext cx="9877132" cy="424221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en-US" sz="3200" dirty="0" smtClean="0"/>
          </a:p>
          <a:p>
            <a:pPr marL="0" lvl="0" indent="0">
              <a:buNone/>
            </a:pPr>
            <a:r>
              <a:rPr lang="en-US" sz="12800" dirty="0" smtClean="0">
                <a:latin typeface="Arial"/>
                <a:cs typeface="Arial"/>
              </a:rPr>
              <a:t>Powers </a:t>
            </a:r>
            <a:r>
              <a:rPr lang="en-US" sz="12800" dirty="0">
                <a:latin typeface="Arial"/>
                <a:cs typeface="Arial"/>
              </a:rPr>
              <a:t>available to </a:t>
            </a:r>
            <a:endParaRPr lang="en-US" sz="12800" dirty="0" smtClean="0">
              <a:latin typeface="Arial"/>
              <a:cs typeface="Arial"/>
            </a:endParaRPr>
          </a:p>
          <a:p>
            <a:pPr marL="0" lvl="0" indent="0">
              <a:buNone/>
            </a:pPr>
            <a:endParaRPr lang="en-US" sz="12800" dirty="0" smtClean="0">
              <a:latin typeface="Arial"/>
              <a:cs typeface="Arial"/>
            </a:endParaRPr>
          </a:p>
          <a:p>
            <a:pPr lvl="1"/>
            <a:r>
              <a:rPr lang="en-US" sz="12800" dirty="0" smtClean="0">
                <a:latin typeface="Arial"/>
                <a:cs typeface="Arial"/>
              </a:rPr>
              <a:t>vary</a:t>
            </a:r>
          </a:p>
          <a:p>
            <a:pPr lvl="1"/>
            <a:r>
              <a:rPr lang="en-US" sz="12800" dirty="0" smtClean="0">
                <a:latin typeface="Arial"/>
                <a:cs typeface="Arial"/>
              </a:rPr>
              <a:t>discharge  </a:t>
            </a:r>
          </a:p>
          <a:p>
            <a:pPr lvl="1"/>
            <a:r>
              <a:rPr lang="en-US" sz="12800" dirty="0">
                <a:latin typeface="Arial"/>
                <a:cs typeface="Arial"/>
              </a:rPr>
              <a:t>a</a:t>
            </a:r>
            <a:r>
              <a:rPr lang="en-US" sz="12800" dirty="0" smtClean="0">
                <a:latin typeface="Arial"/>
                <a:cs typeface="Arial"/>
              </a:rPr>
              <a:t>ppeal</a:t>
            </a:r>
          </a:p>
          <a:p>
            <a:pPr marL="0" indent="0">
              <a:buNone/>
            </a:pPr>
            <a:endParaRPr lang="en-US" sz="1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2800" dirty="0" smtClean="0">
                <a:latin typeface="Arial"/>
                <a:cs typeface="Arial"/>
              </a:rPr>
              <a:t>a </a:t>
            </a:r>
            <a:r>
              <a:rPr lang="en-US" sz="12800" dirty="0">
                <a:latin typeface="Arial"/>
                <a:cs typeface="Arial"/>
              </a:rPr>
              <a:t>domestic </a:t>
            </a:r>
            <a:r>
              <a:rPr lang="en-US" sz="12800" dirty="0" smtClean="0">
                <a:latin typeface="Arial"/>
                <a:cs typeface="Arial"/>
              </a:rPr>
              <a:t>POCA order </a:t>
            </a:r>
            <a:r>
              <a:rPr lang="en-US" sz="12800" b="1" dirty="0" smtClean="0">
                <a:latin typeface="Arial"/>
                <a:cs typeface="Arial"/>
              </a:rPr>
              <a:t>extended to certificates</a:t>
            </a:r>
          </a:p>
          <a:p>
            <a:pPr marL="0" indent="0">
              <a:buNone/>
            </a:pPr>
            <a:endParaRPr lang="en-US" sz="12800" dirty="0" smtClean="0">
              <a:latin typeface="Arial"/>
              <a:cs typeface="Arial"/>
            </a:endParaRPr>
          </a:p>
          <a:p>
            <a:pPr marL="0" indent="0" algn="r">
              <a:buNone/>
            </a:pPr>
            <a:r>
              <a:rPr lang="en-US" sz="12800" dirty="0" smtClean="0">
                <a:latin typeface="Arial"/>
                <a:cs typeface="Arial"/>
              </a:rPr>
              <a:t> </a:t>
            </a:r>
            <a:r>
              <a:rPr lang="en-US" sz="9600" dirty="0">
                <a:latin typeface="Arial"/>
                <a:cs typeface="Arial"/>
              </a:rPr>
              <a:t>						</a:t>
            </a:r>
            <a:r>
              <a:rPr lang="en-US" sz="9600" dirty="0" smtClean="0">
                <a:latin typeface="Arial"/>
                <a:cs typeface="Arial"/>
              </a:rPr>
              <a:t>Regs </a:t>
            </a:r>
            <a:r>
              <a:rPr lang="en-US" sz="9600" dirty="0">
                <a:latin typeface="Arial"/>
                <a:cs typeface="Arial"/>
              </a:rPr>
              <a:t>6(5),(6) /11(5),(6)</a:t>
            </a:r>
          </a:p>
          <a:p>
            <a:pPr marL="0" lvl="0" indent="0" algn="r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3200" dirty="0" smtClean="0"/>
              <a:t>	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endParaRPr lang="en-US" sz="3600" dirty="0"/>
          </a:p>
          <a:p>
            <a:pPr lvl="0"/>
            <a:endParaRPr lang="en-US" sz="3600" dirty="0" smtClean="0"/>
          </a:p>
          <a:p>
            <a:pPr lvl="0"/>
            <a:endParaRPr lang="en-US" dirty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349114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Challenging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omestic certificates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3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11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551" y="1952529"/>
            <a:ext cx="10822898" cy="463070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/>
                <a:cs typeface="Arial"/>
              </a:rPr>
              <a:t>Crown Court can </a:t>
            </a:r>
            <a:r>
              <a:rPr lang="en-US" b="1" dirty="0" smtClean="0">
                <a:latin typeface="Arial"/>
                <a:cs typeface="Arial"/>
              </a:rPr>
              <a:t>only</a:t>
            </a:r>
            <a:r>
              <a:rPr lang="en-US" dirty="0" smtClean="0">
                <a:latin typeface="Arial"/>
                <a:cs typeface="Arial"/>
              </a:rPr>
              <a:t> cancel or vary if, and to the extent that: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one of the grounds for refusal applies, or 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the order has ceased to have effect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/>
                <a:cs typeface="Arial"/>
              </a:rPr>
              <a:t>“</a:t>
            </a:r>
            <a:r>
              <a:rPr lang="en-US" b="1" dirty="0">
                <a:latin typeface="Arial"/>
                <a:cs typeface="Arial"/>
              </a:rPr>
              <a:t>S</a:t>
            </a:r>
            <a:r>
              <a:rPr lang="en-US" b="1" dirty="0" smtClean="0">
                <a:latin typeface="Arial"/>
                <a:cs typeface="Arial"/>
              </a:rPr>
              <a:t>ubstantive </a:t>
            </a:r>
            <a:r>
              <a:rPr lang="en-US" b="1" dirty="0">
                <a:latin typeface="Arial"/>
                <a:cs typeface="Arial"/>
              </a:rPr>
              <a:t>reasons</a:t>
            </a:r>
            <a:r>
              <a:rPr lang="en-US" dirty="0" smtClean="0">
                <a:latin typeface="Arial"/>
                <a:cs typeface="Arial"/>
              </a:rPr>
              <a:t>” – can only be challenged in issuing State.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Arial"/>
                <a:cs typeface="Arial"/>
              </a:rPr>
              <a:t>Procedure</a:t>
            </a:r>
            <a:r>
              <a:rPr lang="en-US" dirty="0" smtClean="0">
                <a:latin typeface="Arial"/>
                <a:cs typeface="Arial"/>
              </a:rPr>
              <a:t>: in writing, grounds, service.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en-US" sz="2000" dirty="0" err="1" smtClean="0">
                <a:latin typeface="Arial"/>
                <a:cs typeface="Arial"/>
              </a:rPr>
              <a:t>Regs</a:t>
            </a:r>
            <a:r>
              <a:rPr lang="en-US" sz="2000" dirty="0" smtClean="0">
                <a:latin typeface="Arial"/>
                <a:cs typeface="Arial"/>
              </a:rPr>
              <a:t> 10(3),(4),(6); 15(3),(4),(7)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379096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Challenging </a:t>
            </a: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egistered orders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3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2"/>
            <a:ext cx="1595006" cy="134927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73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23000">
              <a:schemeClr val="accent5">
                <a:lumMod val="75000"/>
                <a:shade val="67500"/>
                <a:satMod val="115000"/>
              </a:schemeClr>
            </a:gs>
            <a:gs pos="58000">
              <a:schemeClr val="accent5">
                <a:lumMod val="75000"/>
                <a:shade val="100000"/>
                <a:satMod val="11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13" y="2008682"/>
            <a:ext cx="8594361" cy="2683239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PRACTICAL ISSUES</a:t>
            </a:r>
            <a:b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048" y="2248524"/>
            <a:ext cx="6229582" cy="3537680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>
                <a:latin typeface="Arial"/>
                <a:cs typeface="Arial"/>
              </a:rPr>
              <a:t>MLA v MR</a:t>
            </a:r>
          </a:p>
          <a:p>
            <a:r>
              <a:rPr lang="en-GB" sz="3600" dirty="0" smtClean="0">
                <a:latin typeface="Arial"/>
                <a:cs typeface="Arial"/>
              </a:rPr>
              <a:t>Applications </a:t>
            </a:r>
            <a:r>
              <a:rPr lang="en-GB" sz="3600" dirty="0">
                <a:latin typeface="Arial"/>
                <a:cs typeface="Arial"/>
              </a:rPr>
              <a:t>on notice? </a:t>
            </a:r>
          </a:p>
          <a:p>
            <a:r>
              <a:rPr lang="en-GB" sz="3600" dirty="0" smtClean="0">
                <a:latin typeface="Arial"/>
                <a:cs typeface="Arial"/>
              </a:rPr>
              <a:t>Hearings?</a:t>
            </a:r>
          </a:p>
          <a:p>
            <a:r>
              <a:rPr lang="en-GB" sz="3600" dirty="0" smtClean="0">
                <a:latin typeface="Arial"/>
                <a:cs typeface="Arial"/>
              </a:rPr>
              <a:t>Statements of accuracy </a:t>
            </a:r>
          </a:p>
          <a:p>
            <a:r>
              <a:rPr lang="en-GB" sz="3600" dirty="0" smtClean="0">
                <a:latin typeface="Arial"/>
                <a:cs typeface="Arial"/>
              </a:rPr>
              <a:t>Time limits</a:t>
            </a:r>
          </a:p>
          <a:p>
            <a:r>
              <a:rPr lang="en-GB" sz="3600" dirty="0" smtClean="0">
                <a:latin typeface="Arial"/>
                <a:cs typeface="Arial"/>
              </a:rPr>
              <a:t>Translations</a:t>
            </a:r>
          </a:p>
          <a:p>
            <a:pPr marL="0" indent="0">
              <a:buNone/>
            </a:pPr>
            <a:endParaRPr lang="en-GB" sz="3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379096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Issues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2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40880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1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438" y="1948721"/>
            <a:ext cx="9939530" cy="45270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2014 Regulations </a:t>
            </a:r>
          </a:p>
          <a:p>
            <a:pPr lvl="1"/>
            <a:r>
              <a:rPr lang="en-GB" dirty="0">
                <a:latin typeface="Arial"/>
                <a:cs typeface="Arial"/>
                <a:hlinkClick r:id="rId3"/>
              </a:rPr>
              <a:t>http://</a:t>
            </a:r>
            <a:r>
              <a:rPr lang="en-GB" dirty="0" smtClean="0">
                <a:latin typeface="Arial"/>
                <a:cs typeface="Arial"/>
                <a:hlinkClick r:id="rId3"/>
              </a:rPr>
              <a:t>www.legislation.gov.uk/uksi/2014/3141/contents/made</a:t>
            </a:r>
            <a:endParaRPr lang="en-GB" dirty="0" smtClean="0">
              <a:latin typeface="Arial"/>
              <a:cs typeface="Arial"/>
            </a:endParaRPr>
          </a:p>
          <a:p>
            <a:pPr lvl="1"/>
            <a:r>
              <a:rPr lang="en-GB" dirty="0" smtClean="0">
                <a:latin typeface="Arial"/>
                <a:cs typeface="Arial"/>
                <a:hlinkClick r:id="rId4"/>
              </a:rPr>
              <a:t>http</a:t>
            </a:r>
            <a:r>
              <a:rPr lang="en-GB" dirty="0">
                <a:latin typeface="Arial"/>
                <a:cs typeface="Arial"/>
                <a:hlinkClick r:id="rId4"/>
              </a:rPr>
              <a:t>://</a:t>
            </a:r>
            <a:r>
              <a:rPr lang="en-GB" dirty="0" smtClean="0">
                <a:latin typeface="Arial"/>
                <a:cs typeface="Arial"/>
                <a:hlinkClick r:id="rId4"/>
              </a:rPr>
              <a:t>www.legislation.gov.uk/uksi/2014/3191/contents/made</a:t>
            </a:r>
            <a:endParaRPr lang="en-GB" dirty="0">
              <a:latin typeface="Arial"/>
              <a:cs typeface="Arial"/>
            </a:endParaRPr>
          </a:p>
          <a:p>
            <a:pPr lvl="1"/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2003 Framework Decision </a:t>
            </a:r>
          </a:p>
          <a:p>
            <a:pPr lvl="1"/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  <a:hlinkClick r:id="rId5"/>
              </a:rPr>
              <a:t>http://www.ejn-crimjust.europa.eu/ejn/libcategories.aspx?Id=24</a:t>
            </a:r>
            <a:endParaRPr lang="en-GB" dirty="0" smtClean="0">
              <a:latin typeface="Arial"/>
              <a:cs typeface="Arial"/>
            </a:endParaRPr>
          </a:p>
          <a:p>
            <a:pPr lvl="1"/>
            <a:endParaRPr lang="en-GB" sz="3000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2006 Framework </a:t>
            </a:r>
            <a:r>
              <a:rPr lang="en-GB" dirty="0">
                <a:latin typeface="Arial"/>
                <a:cs typeface="Arial"/>
              </a:rPr>
              <a:t>Decision </a:t>
            </a:r>
            <a:r>
              <a:rPr lang="en-GB" dirty="0" smtClean="0">
                <a:latin typeface="Arial"/>
                <a:cs typeface="Arial"/>
              </a:rPr>
              <a:t> </a:t>
            </a:r>
          </a:p>
          <a:p>
            <a:pPr lvl="1"/>
            <a:r>
              <a:rPr lang="en-GB" sz="2600" dirty="0" smtClean="0">
                <a:latin typeface="Arial"/>
                <a:cs typeface="Arial"/>
                <a:hlinkClick r:id="rId6"/>
              </a:rPr>
              <a:t>http</a:t>
            </a:r>
            <a:r>
              <a:rPr lang="en-GB" sz="2600" dirty="0">
                <a:latin typeface="Arial"/>
                <a:cs typeface="Arial"/>
                <a:hlinkClick r:id="rId6"/>
              </a:rPr>
              <a:t>://www.ejn-crimjust.europa.eu/ejn/libcategories.aspx?Id=34</a:t>
            </a:r>
            <a:endParaRPr lang="en-GB" sz="26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European Commission (re confiscation &amp; asset freezing)</a:t>
            </a:r>
          </a:p>
          <a:p>
            <a:pPr lvl="1"/>
            <a:r>
              <a:rPr lang="en-GB" sz="2000" dirty="0">
                <a:latin typeface="Arial"/>
                <a:cs typeface="Arial"/>
                <a:hlinkClick r:id="rId7"/>
              </a:rPr>
              <a:t>http://</a:t>
            </a:r>
            <a:r>
              <a:rPr lang="en-GB" sz="2000" dirty="0" smtClean="0">
                <a:latin typeface="Arial"/>
                <a:cs typeface="Arial"/>
                <a:hlinkClick r:id="rId7"/>
              </a:rPr>
              <a:t>ec.europa.eu/justice/criminal/recognition-decision/confiscation/index_en.htm</a:t>
            </a:r>
            <a:endParaRPr lang="en-GB" sz="2000" dirty="0" smtClean="0">
              <a:latin typeface="Arial"/>
              <a:cs typeface="Arial"/>
            </a:endParaRPr>
          </a:p>
          <a:p>
            <a:pPr lvl="1"/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379096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resources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8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40880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23000">
              <a:schemeClr val="accent5">
                <a:lumMod val="75000"/>
                <a:shade val="67500"/>
                <a:satMod val="115000"/>
              </a:schemeClr>
            </a:gs>
            <a:gs pos="58000">
              <a:schemeClr val="accent5">
                <a:lumMod val="75000"/>
                <a:shade val="100000"/>
                <a:satMod val="11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118" y="1888761"/>
            <a:ext cx="9194790" cy="1933732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LEGAL FRAMEWORK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436" y="1933730"/>
            <a:ext cx="9711128" cy="460198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Criminal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Justice and Data Protection (Protocol No. 36) Regulations 2014 (S.I. 2014/3141).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Part 2 implements  </a:t>
            </a:r>
          </a:p>
          <a:p>
            <a:pPr lvl="1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FD 2003/577/JHA  (freezing orders)</a:t>
            </a:r>
          </a:p>
          <a:p>
            <a:pPr lvl="1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FD 2006/783/JHA 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(confiscation)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…except for terrorism cases (TA 2000) and orders freezing property for evidence (CICA 2003).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sz="2800" dirty="0" smtClean="0">
              <a:cs typeface="Arial" panose="020B0604020202020204" pitchFamily="34" charset="0"/>
            </a:endParaRPr>
          </a:p>
          <a:p>
            <a:pPr lvl="1"/>
            <a:endParaRPr lang="en-US" sz="3200" dirty="0" smtClean="0">
              <a:cs typeface="Arial" panose="020B0604020202020204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endParaRPr lang="en-US" sz="2400" dirty="0" smtClean="0">
              <a:cs typeface="Arial" panose="020B0604020202020204" pitchFamily="34" charset="0"/>
            </a:endParaRPr>
          </a:p>
          <a:p>
            <a:pPr lvl="1"/>
            <a:endParaRPr lang="en-US" dirty="0" smtClean="0">
              <a:cs typeface="Arial" panose="020B0604020202020204" pitchFamily="34" charset="0"/>
            </a:endParaRPr>
          </a:p>
          <a:p>
            <a:pPr lvl="1"/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349114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2014 Regulations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3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15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84" y="2188563"/>
            <a:ext cx="10540059" cy="4212237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Mutual recognition “</a:t>
            </a:r>
            <a:r>
              <a:rPr lang="en-GB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presupposes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 confidence in:-</a:t>
            </a:r>
          </a:p>
          <a:p>
            <a:pPr lvl="1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legality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, subsidiarity and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proportionality of decisions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reservation of third party rights</a:t>
            </a:r>
          </a:p>
          <a:p>
            <a:pPr lvl="2"/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“Cornerstone” of judicial cooperation</a:t>
            </a:r>
          </a:p>
          <a:p>
            <a:pPr marL="457200" lvl="1" indent="0">
              <a:buNone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 on “cumbersome” MLA?</a:t>
            </a:r>
          </a:p>
          <a:p>
            <a:pPr lvl="1"/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sz="2800" dirty="0" smtClean="0">
              <a:cs typeface="Arial" panose="020B0604020202020204" pitchFamily="34" charset="0"/>
            </a:endParaRPr>
          </a:p>
          <a:p>
            <a:pPr lvl="1"/>
            <a:endParaRPr lang="en-US" sz="3200" dirty="0" smtClean="0">
              <a:cs typeface="Arial" panose="020B0604020202020204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endParaRPr lang="en-US" sz="2400" dirty="0" smtClean="0">
              <a:cs typeface="Arial" panose="020B0604020202020204" pitchFamily="34" charset="0"/>
            </a:endParaRPr>
          </a:p>
          <a:p>
            <a:pPr lvl="1"/>
            <a:endParaRPr lang="en-US" dirty="0" smtClean="0">
              <a:cs typeface="Arial" panose="020B0604020202020204" pitchFamily="34" charset="0"/>
            </a:endParaRPr>
          </a:p>
          <a:p>
            <a:pPr lvl="1"/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349114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utual recognition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3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7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555" y="2447818"/>
            <a:ext cx="8887106" cy="3552666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 smtClean="0">
                <a:cs typeface="Arial" panose="020B0604020202020204" pitchFamily="34" charset="0"/>
              </a:rPr>
              <a:t>Certificates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>
                <a:cs typeface="Arial" panose="020B0604020202020204" pitchFamily="34" charset="0"/>
              </a:rPr>
              <a:t>Direct transmission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>
                <a:cs typeface="Arial" panose="020B0604020202020204" pitchFamily="34" charset="0"/>
              </a:rPr>
              <a:t>Removal of dual criminality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>
                <a:cs typeface="Arial" panose="020B0604020202020204" pitchFamily="34" charset="0"/>
              </a:rPr>
              <a:t>Removal of discretion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349114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Key Features</a:t>
            </a:r>
            <a:endParaRPr lang="en-GB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3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5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  <a:shade val="30000"/>
                <a:satMod val="115000"/>
              </a:schemeClr>
            </a:gs>
            <a:gs pos="23000">
              <a:schemeClr val="accent5">
                <a:lumMod val="75000"/>
                <a:shade val="67500"/>
                <a:satMod val="115000"/>
              </a:schemeClr>
            </a:gs>
            <a:gs pos="58000">
              <a:schemeClr val="accent5">
                <a:lumMod val="75000"/>
                <a:shade val="100000"/>
                <a:satMod val="11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813" y="1783829"/>
            <a:ext cx="8594361" cy="2683239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PROCESS: DOMESTIC ORDERS </a:t>
            </a:r>
            <a:b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894601"/>
              </p:ext>
            </p:extLst>
          </p:nvPr>
        </p:nvGraphicFramePr>
        <p:xfrm>
          <a:off x="-329785" y="134911"/>
          <a:ext cx="12726651" cy="7450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Acrobat Document" r:id="rId4" imgW="8019882" imgH="5667062" progId="AcroExch.Document.7">
                  <p:embed/>
                </p:oleObj>
              </mc:Choice>
              <mc:Fallback>
                <p:oleObj name="Acrobat Document" r:id="rId4" imgW="8019882" imgH="5667062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29785" y="134911"/>
                        <a:ext cx="12726651" cy="7450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064301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Domestic Orders – Process</a:t>
            </a:r>
            <a:endParaRPr lang="en-GB" sz="40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5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6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905" y="0"/>
            <a:ext cx="1456095" cy="109132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90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10" y="1993692"/>
            <a:ext cx="8854441" cy="4407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Crown Court has power to issue a certificate if:-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It makes </a:t>
            </a:r>
            <a:r>
              <a:rPr lang="en-US" b="1" dirty="0" smtClean="0">
                <a:latin typeface="Arial"/>
                <a:cs typeface="Arial"/>
              </a:rPr>
              <a:t>domestic restraint / confiscation order </a:t>
            </a:r>
            <a:r>
              <a:rPr lang="en-US" dirty="0" smtClean="0">
                <a:latin typeface="Arial"/>
                <a:cs typeface="Arial"/>
              </a:rPr>
              <a:t>in </a:t>
            </a:r>
            <a:r>
              <a:rPr lang="en-US" b="1" dirty="0" smtClean="0">
                <a:latin typeface="Arial"/>
                <a:cs typeface="Arial"/>
              </a:rPr>
              <a:t>relation to </a:t>
            </a:r>
            <a:r>
              <a:rPr lang="en-US" dirty="0" smtClean="0">
                <a:latin typeface="Arial"/>
                <a:cs typeface="Arial"/>
              </a:rPr>
              <a:t>property in another MS, and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Good arguable case that the property:</a:t>
            </a:r>
          </a:p>
          <a:p>
            <a:pPr marL="0" indent="0">
              <a:buNone/>
            </a:pPr>
            <a:endParaRPr lang="en-US" sz="600" dirty="0" smtClean="0">
              <a:latin typeface="Arial"/>
              <a:cs typeface="Arial"/>
            </a:endParaRPr>
          </a:p>
          <a:p>
            <a:pPr lvl="1"/>
            <a:r>
              <a:rPr lang="en-US" sz="2800" dirty="0" smtClean="0">
                <a:latin typeface="Arial"/>
                <a:cs typeface="Arial"/>
              </a:rPr>
              <a:t>has been (or is likely to be used) for an offence, or</a:t>
            </a:r>
          </a:p>
          <a:p>
            <a:pPr lvl="1"/>
            <a:r>
              <a:rPr lang="en-US" sz="2800" dirty="0" smtClean="0">
                <a:latin typeface="Arial"/>
                <a:cs typeface="Arial"/>
              </a:rPr>
              <a:t>is the </a:t>
            </a:r>
            <a:r>
              <a:rPr lang="en-US" sz="2800" b="1" dirty="0" smtClean="0">
                <a:latin typeface="Arial"/>
                <a:cs typeface="Arial"/>
              </a:rPr>
              <a:t>proceeds of an offence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"/>
            <a:ext cx="12192000" cy="1329434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chemeClr val="bg1"/>
                </a:solidFill>
                <a:latin typeface="Arial"/>
                <a:cs typeface="Arial"/>
              </a:rPr>
              <a:t>              Domestic Orders – Certificates</a:t>
            </a:r>
            <a:endParaRPr lang="en-GB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http://www.google.co.uk/url?sa=i&amp;source=images&amp;cd=&amp;docid=XgbIggw-cNHraM&amp;tbnid=sswRpkiF42EJjM:&amp;ved=0CAUQjBw&amp;url=http%3A%2F%2Fi1.getreading.co.uk%2Fincoming%2Farticle6689790.ece%2Falternates%2Fs2197%2FCrown-Prosecution-Service-Logo.jpg&amp;ei=7zQtVODxFdLOaIvlgpgB&amp;psig=AFQjCNFZmtceI9FzMwgzHYb8Rodwtu77jA&amp;ust=1412335215475198"/>
          <p:cNvPicPr>
            <a:picLocks noChangeAspect="1" noChangeArrowheads="1"/>
          </p:cNvPicPr>
          <p:nvPr/>
        </p:nvPicPr>
        <p:blipFill>
          <a:blip r:embed="rId2" cstate="print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995" y="1"/>
            <a:ext cx="1595006" cy="13294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8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9777</TotalTime>
  <Words>877</Words>
  <Application>Microsoft Office PowerPoint</Application>
  <PresentationFormat>Custom</PresentationFormat>
  <Paragraphs>209</Paragraphs>
  <Slides>26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Acrobat Document</vt:lpstr>
      <vt:lpstr>Mutual recognition of restraint and confiscation orders in the EU </vt:lpstr>
      <vt:lpstr>PowerPoint Presentation</vt:lpstr>
      <vt:lpstr>1. LEGAL FRAMEWORK</vt:lpstr>
      <vt:lpstr>PowerPoint Presentation</vt:lpstr>
      <vt:lpstr>PowerPoint Presentation</vt:lpstr>
      <vt:lpstr>PowerPoint Presentation</vt:lpstr>
      <vt:lpstr>2. PROCESS: DOMESTIC ORDERS  </vt:lpstr>
      <vt:lpstr>PowerPoint Presentation</vt:lpstr>
      <vt:lpstr>PowerPoint Presentation</vt:lpstr>
      <vt:lpstr>PowerPoint Presentation</vt:lpstr>
      <vt:lpstr>“In relation to property”</vt:lpstr>
      <vt:lpstr>“Proceeds of an offence”</vt:lpstr>
      <vt:lpstr>3. PROCESS: OVERSEAS ORDERS  </vt:lpstr>
      <vt:lpstr>PowerPoint Presentation</vt:lpstr>
      <vt:lpstr>4. REFUSAL &amp; POSTPONEMENT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AFFECTED PARTIES </vt:lpstr>
      <vt:lpstr>PowerPoint Presentation</vt:lpstr>
      <vt:lpstr>PowerPoint Presentation</vt:lpstr>
      <vt:lpstr>6. PRACTICAL ISSUES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Emmeline Bryant</dc:creator>
  <cp:lastModifiedBy>CPS</cp:lastModifiedBy>
  <cp:revision>333</cp:revision>
  <dcterms:created xsi:type="dcterms:W3CDTF">2014-09-01T21:22:01Z</dcterms:created>
  <dcterms:modified xsi:type="dcterms:W3CDTF">2015-12-03T17:07:35Z</dcterms:modified>
</cp:coreProperties>
</file>